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Open Sans" charset="1" panose="00000000000000000000"/>
      <p:regular r:id="rId31"/>
    </p:embeddedFont>
    <p:embeddedFont>
      <p:font typeface="K2D Bold" charset="1" panose="00000800000000000000"/>
      <p:regular r:id="rId32"/>
    </p:embeddedFont>
    <p:embeddedFont>
      <p:font typeface="Open Sans Semi-Bold" charset="1" panose="00000000000000000000"/>
      <p:regular r:id="rId34"/>
    </p:embeddedFont>
    <p:embeddedFont>
      <p:font typeface="Arial" charset="1" panose="020B0502020202020204"/>
      <p:regular r:id="rId35"/>
    </p:embeddedFont>
    <p:embeddedFont>
      <p:font typeface="Open Sans Medium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2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38" Target="notesSlides/notesSlide5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6.xml" Type="http://schemas.openxmlformats.org/officeDocument/2006/relationships/notesSlide"/><Relationship Id="rId41" Target="notesSlides/notesSlide7.xml" Type="http://schemas.openxmlformats.org/officeDocument/2006/relationships/notesSlide"/><Relationship Id="rId42" Target="notesSlides/notesSlide8.xml" Type="http://schemas.openxmlformats.org/officeDocument/2006/relationships/notesSlide"/><Relationship Id="rId43" Target="notesSlides/notesSlide9.xml" Type="http://schemas.openxmlformats.org/officeDocument/2006/relationships/notesSlide"/><Relationship Id="rId44" Target="notesSlides/notesSlide10.xml" Type="http://schemas.openxmlformats.org/officeDocument/2006/relationships/notesSlide"/><Relationship Id="rId45" Target="notesSlides/notesSlide11.xml" Type="http://schemas.openxmlformats.org/officeDocument/2006/relationships/notesSlide"/><Relationship Id="rId46" Target="notesSlides/notesSlide12.xml" Type="http://schemas.openxmlformats.org/officeDocument/2006/relationships/notesSlide"/><Relationship Id="rId47" Target="notesSlides/notesSlide13.xml" Type="http://schemas.openxmlformats.org/officeDocument/2006/relationships/notesSlide"/><Relationship Id="rId48" Target="notesSlides/notesSlide14.xml" Type="http://schemas.openxmlformats.org/officeDocument/2006/relationships/notesSlide"/><Relationship Id="rId49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6.xml" Type="http://schemas.openxmlformats.org/officeDocument/2006/relationships/notesSlide"/><Relationship Id="rId51" Target="notesSlides/notesSlide17.xml" Type="http://schemas.openxmlformats.org/officeDocument/2006/relationships/notesSlide"/><Relationship Id="rId52" Target="notesSlides/notesSlide18.xml" Type="http://schemas.openxmlformats.org/officeDocument/2006/relationships/notesSlide"/><Relationship Id="rId53" Target="notesSlides/notesSlide19.xml" Type="http://schemas.openxmlformats.org/officeDocument/2006/relationships/notesSlide"/><Relationship Id="rId54" Target="notesSlides/notesSlide20.xml" Type="http://schemas.openxmlformats.org/officeDocument/2006/relationships/notesSlide"/><Relationship Id="rId55" Target="notesSlides/notesSlide21.xml" Type="http://schemas.openxmlformats.org/officeDocument/2006/relationships/notesSlide"/><Relationship Id="rId56" Target="notesSlides/notesSlide22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стасіку додати більше інфи про актуальність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5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notesSlides/notesSlide7.xml" Type="http://schemas.openxmlformats.org/officeDocument/2006/relationships/notesSlid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22" Target="../media/image30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59451" y="1484825"/>
            <a:ext cx="2220400" cy="2307050"/>
            <a:chOff x="0" y="0"/>
            <a:chExt cx="2960533" cy="3076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2397" cy="3037967"/>
            </a:xfrm>
            <a:custGeom>
              <a:avLst/>
              <a:gdLst/>
              <a:ahLst/>
              <a:cxnLst/>
              <a:rect r="r" b="b" t="t" l="l"/>
              <a:pathLst>
                <a:path h="3037967" w="292239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608125" y="6504875"/>
            <a:ext cx="2220400" cy="2307050"/>
            <a:chOff x="0" y="0"/>
            <a:chExt cx="2960533" cy="30760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22397" cy="3037967"/>
            </a:xfrm>
            <a:custGeom>
              <a:avLst/>
              <a:gdLst/>
              <a:ahLst/>
              <a:cxnLst/>
              <a:rect r="r" b="b" t="t" l="l"/>
              <a:pathLst>
                <a:path h="3037967" w="2922397">
                  <a:moveTo>
                    <a:pt x="0" y="3037967"/>
                  </a:move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lnTo>
                    <a:pt x="2922397" y="0"/>
                  </a:lnTo>
                  <a:lnTo>
                    <a:pt x="2922397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76200" y="38100"/>
                  </a:lnTo>
                  <a:lnTo>
                    <a:pt x="76200" y="3037967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459451" y="3989975"/>
            <a:ext cx="7369074" cy="3668425"/>
            <a:chOff x="0" y="0"/>
            <a:chExt cx="9825432" cy="4891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25432" cy="4891233"/>
            </a:xfrm>
            <a:custGeom>
              <a:avLst/>
              <a:gdLst/>
              <a:ahLst/>
              <a:cxnLst/>
              <a:rect r="r" b="b" t="t" l="l"/>
              <a:pathLst>
                <a:path h="4891233" w="9825432">
                  <a:moveTo>
                    <a:pt x="0" y="0"/>
                  </a:moveTo>
                  <a:lnTo>
                    <a:pt x="9825432" y="0"/>
                  </a:lnTo>
                  <a:lnTo>
                    <a:pt x="9825432" y="4891233"/>
                  </a:lnTo>
                  <a:lnTo>
                    <a:pt x="0" y="4891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00025"/>
              <a:ext cx="9825432" cy="509125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Програмна система для агрегації та аналітики криптогаманців. </a:t>
              </a:r>
            </a:p>
            <a:p>
              <a:pPr algn="ctr">
                <a:lnSpc>
                  <a:spcPts val="648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Клієнтська частина.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9450" y="341650"/>
            <a:ext cx="4267950" cy="779550"/>
          </a:xfrm>
          <a:custGeom>
            <a:avLst/>
            <a:gdLst/>
            <a:ahLst/>
            <a:cxnLst/>
            <a:rect r="r" b="b" t="t" l="l"/>
            <a:pathLst>
              <a:path h="779550" w="4267950">
                <a:moveTo>
                  <a:pt x="0" y="0"/>
                </a:moveTo>
                <a:lnTo>
                  <a:pt x="4267950" y="0"/>
                </a:lnTo>
                <a:lnTo>
                  <a:pt x="4267950" y="779550"/>
                </a:lnTo>
                <a:lnTo>
                  <a:pt x="0" y="77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37008" y="341650"/>
            <a:ext cx="3849842" cy="878350"/>
          </a:xfrm>
          <a:custGeom>
            <a:avLst/>
            <a:gdLst/>
            <a:ahLst/>
            <a:cxnLst/>
            <a:rect r="r" b="b" t="t" l="l"/>
            <a:pathLst>
              <a:path h="878350" w="3849842">
                <a:moveTo>
                  <a:pt x="0" y="0"/>
                </a:moveTo>
                <a:lnTo>
                  <a:pt x="3849842" y="0"/>
                </a:lnTo>
                <a:lnTo>
                  <a:pt x="3849842" y="878350"/>
                </a:lnTo>
                <a:lnTo>
                  <a:pt x="0" y="878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569651" y="2467915"/>
            <a:ext cx="4822805" cy="2006958"/>
            <a:chOff x="0" y="0"/>
            <a:chExt cx="6430407" cy="26759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5944" cy="2675944"/>
            </a:xfrm>
            <a:custGeom>
              <a:avLst/>
              <a:gdLst/>
              <a:ahLst/>
              <a:cxnLst/>
              <a:rect r="r" b="b" t="t" l="l"/>
              <a:pathLst>
                <a:path h="2675944" w="2675944">
                  <a:moveTo>
                    <a:pt x="0" y="0"/>
                  </a:moveTo>
                  <a:lnTo>
                    <a:pt x="2675944" y="0"/>
                  </a:lnTo>
                  <a:lnTo>
                    <a:pt x="2675944" y="2675944"/>
                  </a:lnTo>
                  <a:lnTo>
                    <a:pt x="0" y="267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471" t="-6948" r="-7471" b="-7993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356504" y="497664"/>
              <a:ext cx="4073903" cy="1375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41"/>
                </a:lnSpc>
                <a:spcBef>
                  <a:spcPct val="0"/>
                </a:spcBef>
              </a:pPr>
              <a:r>
                <a:rPr lang="en-US" b="true" sz="6172" strike="noStrike" u="none">
                  <a:solidFill>
                    <a:srgbClr val="000000"/>
                  </a:solidFill>
                  <a:latin typeface="K2D Bold"/>
                  <a:ea typeface="K2D Bold"/>
                  <a:cs typeface="K2D Bold"/>
                  <a:sym typeface="K2D Bold"/>
                </a:rPr>
                <a:t>Cryptic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65023" y="8900979"/>
            <a:ext cx="1275795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Бондаренко Тарас Андрійович, ПЗПІ-21-4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Керівник:  ст.викл. кафедри ПІ Марія ШИРОКОПЕТЛЄВА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61868" y="9422314"/>
            <a:ext cx="3424982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 червня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6139" y="491347"/>
            <a:ext cx="15538226" cy="1306060"/>
            <a:chOff x="0" y="0"/>
            <a:chExt cx="20717635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7636" cy="1741413"/>
            </a:xfrm>
            <a:custGeom>
              <a:avLst/>
              <a:gdLst/>
              <a:ahLst/>
              <a:cxnLst/>
              <a:rect r="r" b="b" t="t" l="l"/>
              <a:pathLst>
                <a:path h="1741413" w="20717636">
                  <a:moveTo>
                    <a:pt x="0" y="0"/>
                  </a:moveTo>
                  <a:lnTo>
                    <a:pt x="20717636" y="0"/>
                  </a:lnTo>
                  <a:lnTo>
                    <a:pt x="20717636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0717635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Архітектура клієнтської частини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8183" y="2383649"/>
            <a:ext cx="9572729" cy="680502"/>
            <a:chOff x="0" y="0"/>
            <a:chExt cx="12763639" cy="9073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63640" cy="907336"/>
            </a:xfrm>
            <a:custGeom>
              <a:avLst/>
              <a:gdLst/>
              <a:ahLst/>
              <a:cxnLst/>
              <a:rect r="r" b="b" t="t" l="l"/>
              <a:pathLst>
                <a:path h="907336" w="12763640">
                  <a:moveTo>
                    <a:pt x="0" y="0"/>
                  </a:moveTo>
                  <a:lnTo>
                    <a:pt x="12763640" y="0"/>
                  </a:lnTo>
                  <a:lnTo>
                    <a:pt x="12763640" y="907336"/>
                  </a:lnTo>
                  <a:lnTo>
                    <a:pt x="0" y="9073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2763639" cy="9073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Ключові принципи проєктування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0136" y="3227584"/>
            <a:ext cx="8563288" cy="1175653"/>
            <a:chOff x="0" y="0"/>
            <a:chExt cx="11417717" cy="15675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17717" cy="1567538"/>
            </a:xfrm>
            <a:custGeom>
              <a:avLst/>
              <a:gdLst/>
              <a:ahLst/>
              <a:cxnLst/>
              <a:rect r="r" b="b" t="t" l="l"/>
              <a:pathLst>
                <a:path h="1567538" w="11417717">
                  <a:moveTo>
                    <a:pt x="0" y="0"/>
                  </a:moveTo>
                  <a:lnTo>
                    <a:pt x="11417717" y="0"/>
                  </a:lnTo>
                  <a:lnTo>
                    <a:pt x="11417717" y="1567538"/>
                  </a:lnTo>
                  <a:lnTo>
                    <a:pt x="0" y="1567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1417717" cy="15675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88183" y="3344107"/>
            <a:ext cx="8098047" cy="239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Single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Responsibility Principle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DRY (Don't Repeat Yourself)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Модульність та слабке зв'язування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Компонентна структура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110579" y="2383649"/>
            <a:ext cx="9572729" cy="680502"/>
            <a:chOff x="0" y="0"/>
            <a:chExt cx="12763639" cy="9073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763640" cy="907336"/>
            </a:xfrm>
            <a:custGeom>
              <a:avLst/>
              <a:gdLst/>
              <a:ahLst/>
              <a:cxnLst/>
              <a:rect r="r" b="b" t="t" l="l"/>
              <a:pathLst>
                <a:path h="907336" w="12763640">
                  <a:moveTo>
                    <a:pt x="0" y="0"/>
                  </a:moveTo>
                  <a:lnTo>
                    <a:pt x="12763640" y="0"/>
                  </a:lnTo>
                  <a:lnTo>
                    <a:pt x="12763640" y="907336"/>
                  </a:lnTo>
                  <a:lnTo>
                    <a:pt x="0" y="9073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2763639" cy="9073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Взаємодії із серверною частиною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51719" y="3227584"/>
            <a:ext cx="8563288" cy="1175653"/>
            <a:chOff x="0" y="0"/>
            <a:chExt cx="11417717" cy="15675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17717" cy="1567538"/>
            </a:xfrm>
            <a:custGeom>
              <a:avLst/>
              <a:gdLst/>
              <a:ahLst/>
              <a:cxnLst/>
              <a:rect r="r" b="b" t="t" l="l"/>
              <a:pathLst>
                <a:path h="1567538" w="11417717">
                  <a:moveTo>
                    <a:pt x="0" y="0"/>
                  </a:moveTo>
                  <a:lnTo>
                    <a:pt x="11417717" y="0"/>
                  </a:lnTo>
                  <a:lnTo>
                    <a:pt x="11417717" y="1567538"/>
                  </a:lnTo>
                  <a:lnTo>
                    <a:pt x="0" y="1567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1417717" cy="15675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702792" y="7065824"/>
            <a:ext cx="2876691" cy="2876691"/>
          </a:xfrm>
          <a:custGeom>
            <a:avLst/>
            <a:gdLst/>
            <a:ahLst/>
            <a:cxnLst/>
            <a:rect r="r" b="b" t="t" l="l"/>
            <a:pathLst>
              <a:path h="2876691" w="2876691">
                <a:moveTo>
                  <a:pt x="0" y="0"/>
                </a:moveTo>
                <a:lnTo>
                  <a:pt x="2876691" y="0"/>
                </a:lnTo>
                <a:lnTo>
                  <a:pt x="2876691" y="2876691"/>
                </a:lnTo>
                <a:lnTo>
                  <a:pt x="0" y="2876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768098" y="9607936"/>
            <a:ext cx="51990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48864" y="3113284"/>
            <a:ext cx="7222213" cy="544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Для обміну даними між клієнтом і сервером використано REST API з HTT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P-запитами типу 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PUT/PATCH;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DELETE. </a:t>
            </a:r>
          </a:p>
          <a:p>
            <a:pPr algn="l">
              <a:lnSpc>
                <a:spcPts val="4860"/>
              </a:lnSpc>
            </a:pPr>
          </a:p>
          <a:p>
            <a:pPr algn="l">
              <a:lnSpc>
                <a:spcPts val="4860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6168809" y="5825358"/>
            <a:ext cx="2480931" cy="2480931"/>
          </a:xfrm>
          <a:custGeom>
            <a:avLst/>
            <a:gdLst/>
            <a:ahLst/>
            <a:cxnLst/>
            <a:rect r="r" b="b" t="t" l="l"/>
            <a:pathLst>
              <a:path h="2480931" w="2480931">
                <a:moveTo>
                  <a:pt x="0" y="0"/>
                </a:moveTo>
                <a:lnTo>
                  <a:pt x="2480932" y="0"/>
                </a:lnTo>
                <a:lnTo>
                  <a:pt x="2480932" y="2480931"/>
                </a:lnTo>
                <a:lnTo>
                  <a:pt x="0" y="2480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315250" y="8306289"/>
            <a:ext cx="1636225" cy="1636225"/>
          </a:xfrm>
          <a:custGeom>
            <a:avLst/>
            <a:gdLst/>
            <a:ahLst/>
            <a:cxnLst/>
            <a:rect r="r" b="b" t="t" l="l"/>
            <a:pathLst>
              <a:path h="1636225" w="1636225">
                <a:moveTo>
                  <a:pt x="0" y="0"/>
                </a:moveTo>
                <a:lnTo>
                  <a:pt x="1636225" y="0"/>
                </a:lnTo>
                <a:lnTo>
                  <a:pt x="1636225" y="1636226"/>
                </a:lnTo>
                <a:lnTo>
                  <a:pt x="0" y="1636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986230" y="7264612"/>
            <a:ext cx="2280932" cy="2280932"/>
          </a:xfrm>
          <a:custGeom>
            <a:avLst/>
            <a:gdLst/>
            <a:ahLst/>
            <a:cxnLst/>
            <a:rect r="r" b="b" t="t" l="l"/>
            <a:pathLst>
              <a:path h="2280932" w="2280932">
                <a:moveTo>
                  <a:pt x="0" y="0"/>
                </a:moveTo>
                <a:lnTo>
                  <a:pt x="2280932" y="0"/>
                </a:lnTo>
                <a:lnTo>
                  <a:pt x="2280932" y="2280932"/>
                </a:lnTo>
                <a:lnTo>
                  <a:pt x="0" y="2280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754616" y="7837772"/>
            <a:ext cx="1134612" cy="1134612"/>
          </a:xfrm>
          <a:custGeom>
            <a:avLst/>
            <a:gdLst/>
            <a:ahLst/>
            <a:cxnLst/>
            <a:rect r="r" b="b" t="t" l="l"/>
            <a:pathLst>
              <a:path h="1134612" w="1134612">
                <a:moveTo>
                  <a:pt x="0" y="0"/>
                </a:moveTo>
                <a:lnTo>
                  <a:pt x="1134611" y="0"/>
                </a:lnTo>
                <a:lnTo>
                  <a:pt x="1134611" y="1134612"/>
                </a:lnTo>
                <a:lnTo>
                  <a:pt x="0" y="113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479777" y="7114760"/>
            <a:ext cx="723012" cy="723012"/>
          </a:xfrm>
          <a:custGeom>
            <a:avLst/>
            <a:gdLst/>
            <a:ahLst/>
            <a:cxnLst/>
            <a:rect r="r" b="b" t="t" l="l"/>
            <a:pathLst>
              <a:path h="723012" w="723012">
                <a:moveTo>
                  <a:pt x="0" y="0"/>
                </a:moveTo>
                <a:lnTo>
                  <a:pt x="723012" y="0"/>
                </a:lnTo>
                <a:lnTo>
                  <a:pt x="723012" y="723012"/>
                </a:lnTo>
                <a:lnTo>
                  <a:pt x="0" y="723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7571077" y="6294305"/>
            <a:ext cx="566942" cy="566942"/>
          </a:xfrm>
          <a:custGeom>
            <a:avLst/>
            <a:gdLst/>
            <a:ahLst/>
            <a:cxnLst/>
            <a:rect r="r" b="b" t="t" l="l"/>
            <a:pathLst>
              <a:path h="566942" w="566942">
                <a:moveTo>
                  <a:pt x="0" y="0"/>
                </a:moveTo>
                <a:lnTo>
                  <a:pt x="566942" y="0"/>
                </a:lnTo>
                <a:lnTo>
                  <a:pt x="566942" y="566941"/>
                </a:lnTo>
                <a:lnTo>
                  <a:pt x="0" y="566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Ди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зайн системи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997564" y="2618623"/>
            <a:ext cx="7808285" cy="76200"/>
            <a:chOff x="0" y="0"/>
            <a:chExt cx="10411046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10385844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9894563" y="50800"/>
              <a:ext cx="516483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997564" y="7245736"/>
            <a:ext cx="7808285" cy="76200"/>
            <a:chOff x="0" y="0"/>
            <a:chExt cx="10411046" cy="101600"/>
          </a:xfrm>
        </p:grpSpPr>
        <p:sp>
          <p:nvSpPr>
            <p:cNvPr name="AutoShape 13" id="13"/>
            <p:cNvSpPr/>
            <p:nvPr/>
          </p:nvSpPr>
          <p:spPr>
            <a:xfrm>
              <a:off x="0" y="50800"/>
              <a:ext cx="10385844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9894563" y="50800"/>
              <a:ext cx="516483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5400000">
            <a:off x="8483806" y="296731"/>
            <a:ext cx="12878281" cy="6730108"/>
          </a:xfrm>
          <a:custGeom>
            <a:avLst/>
            <a:gdLst/>
            <a:ahLst/>
            <a:cxnLst/>
            <a:rect r="r" b="b" t="t" l="l"/>
            <a:pathLst>
              <a:path h="6730108" w="12878281">
                <a:moveTo>
                  <a:pt x="0" y="0"/>
                </a:moveTo>
                <a:lnTo>
                  <a:pt x="12878280" y="0"/>
                </a:lnTo>
                <a:lnTo>
                  <a:pt x="12878280" y="6730108"/>
                </a:lnTo>
                <a:lnTo>
                  <a:pt x="0" y="6730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449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94033" y="9607936"/>
            <a:ext cx="49396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72274" y="1947121"/>
            <a:ext cx="298266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Етапи дизайну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0100" y="2847223"/>
            <a:ext cx="9003213" cy="422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Figma: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wireframes → прототипи → дизайн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Реалізація інтерфейсу у React + CSS Modules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Редизайн після UX-оцінки:</a:t>
            </a:r>
          </a:p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покращена адаптивність</a:t>
            </a:r>
          </a:p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оновлена структура головної сторінки</a:t>
            </a:r>
          </a:p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нові секції: Security, Notifications, Access</a:t>
            </a:r>
          </a:p>
          <a:p>
            <a:pPr algn="l">
              <a:lnSpc>
                <a:spcPts val="486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933976" y="6679009"/>
            <a:ext cx="386283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Кольорова палітра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38340" y="7436236"/>
            <a:ext cx="672673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🟡 #FFC205 — акценти, CTA, навігація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03948" y="8036311"/>
            <a:ext cx="699551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🟣 #491383 — кнопки, стиль, надійність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99895" y="8769736"/>
            <a:ext cx="480362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⚫ #000411 — фон, контраст, футуризм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45050" y="790575"/>
            <a:ext cx="5642300" cy="76200"/>
            <a:chOff x="0" y="0"/>
            <a:chExt cx="7523066" cy="101600"/>
          </a:xfrm>
        </p:grpSpPr>
        <p:sp>
          <p:nvSpPr>
            <p:cNvPr name="AutoShape 6" id="6"/>
            <p:cNvSpPr/>
            <p:nvPr/>
          </p:nvSpPr>
          <p:spPr>
            <a:xfrm>
              <a:off x="0" y="50800"/>
              <a:ext cx="75048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7149853" y="50800"/>
              <a:ext cx="373213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008445" y="1023681"/>
            <a:ext cx="5715510" cy="5637081"/>
          </a:xfrm>
          <a:custGeom>
            <a:avLst/>
            <a:gdLst/>
            <a:ahLst/>
            <a:cxnLst/>
            <a:rect r="r" b="b" t="t" l="l"/>
            <a:pathLst>
              <a:path h="5637081" w="5715510">
                <a:moveTo>
                  <a:pt x="0" y="0"/>
                </a:moveTo>
                <a:lnTo>
                  <a:pt x="5715510" y="0"/>
                </a:lnTo>
                <a:lnTo>
                  <a:pt x="5715510" y="5637081"/>
                </a:lnTo>
                <a:lnTo>
                  <a:pt x="0" y="5637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33904" y="1007619"/>
            <a:ext cx="5379596" cy="5637081"/>
          </a:xfrm>
          <a:custGeom>
            <a:avLst/>
            <a:gdLst/>
            <a:ahLst/>
            <a:cxnLst/>
            <a:rect r="r" b="b" t="t" l="l"/>
            <a:pathLst>
              <a:path h="5637081" w="5379596">
                <a:moveTo>
                  <a:pt x="0" y="0"/>
                </a:moveTo>
                <a:lnTo>
                  <a:pt x="5379596" y="0"/>
                </a:lnTo>
                <a:lnTo>
                  <a:pt x="5379596" y="5637081"/>
                </a:lnTo>
                <a:lnTo>
                  <a:pt x="0" y="5637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22509" y="6839589"/>
            <a:ext cx="6287382" cy="3132888"/>
          </a:xfrm>
          <a:custGeom>
            <a:avLst/>
            <a:gdLst/>
            <a:ahLst/>
            <a:cxnLst/>
            <a:rect r="r" b="b" t="t" l="l"/>
            <a:pathLst>
              <a:path h="3132888" w="6287382">
                <a:moveTo>
                  <a:pt x="0" y="0"/>
                </a:moveTo>
                <a:lnTo>
                  <a:pt x="6287382" y="0"/>
                </a:lnTo>
                <a:lnTo>
                  <a:pt x="6287382" y="3132888"/>
                </a:lnTo>
                <a:lnTo>
                  <a:pt x="0" y="3132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90222" y="6763622"/>
            <a:ext cx="6266959" cy="3208855"/>
          </a:xfrm>
          <a:custGeom>
            <a:avLst/>
            <a:gdLst/>
            <a:ahLst/>
            <a:cxnLst/>
            <a:rect r="r" b="b" t="t" l="l"/>
            <a:pathLst>
              <a:path h="3208855" w="6266959">
                <a:moveTo>
                  <a:pt x="0" y="0"/>
                </a:moveTo>
                <a:lnTo>
                  <a:pt x="6266959" y="0"/>
                </a:lnTo>
                <a:lnTo>
                  <a:pt x="6266959" y="3208855"/>
                </a:lnTo>
                <a:lnTo>
                  <a:pt x="0" y="3208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03415" y="9607936"/>
            <a:ext cx="58458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1612" y="84963"/>
            <a:ext cx="549176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0507" y="61923"/>
            <a:ext cx="1106388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Після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302552" y="752475"/>
            <a:ext cx="5642300" cy="76200"/>
            <a:chOff x="0" y="0"/>
            <a:chExt cx="7523066" cy="101600"/>
          </a:xfrm>
        </p:grpSpPr>
        <p:sp>
          <p:nvSpPr>
            <p:cNvPr name="AutoShape 16" id="16"/>
            <p:cNvSpPr/>
            <p:nvPr/>
          </p:nvSpPr>
          <p:spPr>
            <a:xfrm>
              <a:off x="0" y="50800"/>
              <a:ext cx="75048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7149853" y="50800"/>
              <a:ext cx="373213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944" y="8526600"/>
            <a:ext cx="17041200" cy="1662600"/>
            <a:chOff x="0" y="0"/>
            <a:chExt cx="22721600" cy="221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21601" cy="2216800"/>
            </a:xfrm>
            <a:custGeom>
              <a:avLst/>
              <a:gdLst/>
              <a:ahLst/>
              <a:cxnLst/>
              <a:rect r="r" b="b" t="t" l="l"/>
              <a:pathLst>
                <a:path h="22168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2216800"/>
                  </a:lnTo>
                  <a:lnTo>
                    <a:pt x="0" y="221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2721600" cy="22263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6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Приклад реалізації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885116" y="1833041"/>
            <a:ext cx="7484183" cy="76200"/>
            <a:chOff x="0" y="0"/>
            <a:chExt cx="9978911" cy="101600"/>
          </a:xfrm>
        </p:grpSpPr>
        <p:sp>
          <p:nvSpPr>
            <p:cNvPr name="AutoShape 13" id="13"/>
            <p:cNvSpPr/>
            <p:nvPr/>
          </p:nvSpPr>
          <p:spPr>
            <a:xfrm>
              <a:off x="0" y="50800"/>
              <a:ext cx="99547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9483865" y="50800"/>
              <a:ext cx="495045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260477" y="1272334"/>
            <a:ext cx="8580055" cy="8085566"/>
          </a:xfrm>
          <a:custGeom>
            <a:avLst/>
            <a:gdLst/>
            <a:ahLst/>
            <a:cxnLst/>
            <a:rect r="r" b="b" t="t" l="l"/>
            <a:pathLst>
              <a:path h="8085566" w="8580055">
                <a:moveTo>
                  <a:pt x="0" y="0"/>
                </a:moveTo>
                <a:lnTo>
                  <a:pt x="8580055" y="0"/>
                </a:lnTo>
                <a:lnTo>
                  <a:pt x="8580055" y="8085566"/>
                </a:lnTo>
                <a:lnTo>
                  <a:pt x="0" y="808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43658" y="3490733"/>
            <a:ext cx="7325641" cy="2661330"/>
            <a:chOff x="0" y="0"/>
            <a:chExt cx="9767522" cy="35484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67522" cy="3548440"/>
            </a:xfrm>
            <a:custGeom>
              <a:avLst/>
              <a:gdLst/>
              <a:ahLst/>
              <a:cxnLst/>
              <a:rect r="r" b="b" t="t" l="l"/>
              <a:pathLst>
                <a:path h="3548440" w="9767522">
                  <a:moveTo>
                    <a:pt x="0" y="0"/>
                  </a:moveTo>
                  <a:lnTo>
                    <a:pt x="9767522" y="0"/>
                  </a:lnTo>
                  <a:lnTo>
                    <a:pt x="9767522" y="3548440"/>
                  </a:lnTo>
                  <a:lnTo>
                    <a:pt x="0" y="354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9767522" cy="354844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just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Для гнучкої адаптації окремих компонентів інтерфейсу під час змін розміру контейнера було розроблено власний кастомний хук useContainerWidth</a:t>
              </a: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: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Приклад реалізації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116" y="1833041"/>
            <a:ext cx="7484183" cy="76200"/>
            <a:chOff x="0" y="0"/>
            <a:chExt cx="9978911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99547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9483865" y="50800"/>
              <a:ext cx="495045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537850" y="1956866"/>
            <a:ext cx="7406622" cy="7614702"/>
            <a:chOff x="0" y="0"/>
            <a:chExt cx="9875496" cy="101529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75497" cy="10152936"/>
            </a:xfrm>
            <a:custGeom>
              <a:avLst/>
              <a:gdLst/>
              <a:ahLst/>
              <a:cxnLst/>
              <a:rect r="r" b="b" t="t" l="l"/>
              <a:pathLst>
                <a:path h="10152936" w="9875497">
                  <a:moveTo>
                    <a:pt x="0" y="0"/>
                  </a:moveTo>
                  <a:lnTo>
                    <a:pt x="9875497" y="0"/>
                  </a:lnTo>
                  <a:lnTo>
                    <a:pt x="9875497" y="10152936"/>
                  </a:lnTo>
                  <a:lnTo>
                    <a:pt x="0" y="101529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9875496" cy="101529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Публічні маршрути (доступні всім)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Маршрути для неавторизованих (вхід/реєстрація)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Приватні маршрути Portfolio Layout (основний функціонал)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Приватні маршрути Profile Layout (налаштування користувача)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Окремі функціональні маршрути (Web3, перекази)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Система захисту маршрутів </a:t>
              </a:r>
            </a:p>
            <a:p>
              <a:pPr algn="just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</a:t>
              </a: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(3 типи guard-ів)</a:t>
              </a:r>
            </a:p>
            <a:p>
              <a:pPr algn="just">
                <a:lnSpc>
                  <a:spcPts val="3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47620" y="1028700"/>
            <a:ext cx="9368395" cy="8359877"/>
          </a:xfrm>
          <a:custGeom>
            <a:avLst/>
            <a:gdLst/>
            <a:ahLst/>
            <a:cxnLst/>
            <a:rect r="r" b="b" t="t" l="l"/>
            <a:pathLst>
              <a:path h="8359877" w="9368395">
                <a:moveTo>
                  <a:pt x="0" y="0"/>
                </a:moveTo>
                <a:lnTo>
                  <a:pt x="9368394" y="0"/>
                </a:lnTo>
                <a:lnTo>
                  <a:pt x="9368394" y="8359877"/>
                </a:lnTo>
                <a:lnTo>
                  <a:pt x="0" y="8359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83" t="0" r="-508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Приклад реалізації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116" y="1833041"/>
            <a:ext cx="7484183" cy="76200"/>
            <a:chOff x="0" y="0"/>
            <a:chExt cx="9978911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99547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9483865" y="50800"/>
              <a:ext cx="495045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537850" y="2094898"/>
            <a:ext cx="8382791" cy="6624102"/>
            <a:chOff x="0" y="0"/>
            <a:chExt cx="11177055" cy="88321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77056" cy="8832136"/>
            </a:xfrm>
            <a:custGeom>
              <a:avLst/>
              <a:gdLst/>
              <a:ahLst/>
              <a:cxnLst/>
              <a:rect r="r" b="b" t="t" l="l"/>
              <a:pathLst>
                <a:path h="8832136" w="11177056">
                  <a:moveTo>
                    <a:pt x="0" y="0"/>
                  </a:moveTo>
                  <a:lnTo>
                    <a:pt x="11177056" y="0"/>
                  </a:lnTo>
                  <a:lnTo>
                    <a:pt x="11177056" y="8832136"/>
                  </a:lnTo>
                  <a:lnTo>
                    <a:pt x="0" y="8832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1177055" cy="88321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Отримання адреси гаманця з перевіркою наявності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Збір метаданих (CAIP адреса, інформація, провайдер)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В</a:t>
              </a: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изначення типу провайдера через множинні перевірки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Перевірка на дублювання в існуючому портфелі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Формування та відправка запиту через Redux</a:t>
              </a:r>
            </a:p>
            <a:p>
              <a:pPr algn="just" marL="712486" indent="-356243" lvl="1">
                <a:lnSpc>
                  <a:spcPts val="3960"/>
                </a:lnSpc>
                <a:buFont typeface="Arial"/>
                <a:buChar char="•"/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Обробка успішного результату</a:t>
              </a: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 або </a:t>
              </a: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помилок</a:t>
              </a:r>
            </a:p>
            <a:p>
              <a:pPr algn="just">
                <a:lnSpc>
                  <a:spcPts val="3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647852" y="1028700"/>
            <a:ext cx="7893210" cy="8477091"/>
          </a:xfrm>
          <a:custGeom>
            <a:avLst/>
            <a:gdLst/>
            <a:ahLst/>
            <a:cxnLst/>
            <a:rect r="r" b="b" t="t" l="l"/>
            <a:pathLst>
              <a:path h="8477091" w="7893210">
                <a:moveTo>
                  <a:pt x="0" y="0"/>
                </a:moveTo>
                <a:lnTo>
                  <a:pt x="7893209" y="0"/>
                </a:lnTo>
                <a:lnTo>
                  <a:pt x="7893209" y="8477091"/>
                </a:lnTo>
                <a:lnTo>
                  <a:pt x="0" y="847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43247" y="1324071"/>
            <a:ext cx="9536645" cy="93531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1377" y="3746369"/>
            <a:ext cx="10587611" cy="70184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5795">
            <a:off x="12411596" y="212524"/>
            <a:ext cx="6089454" cy="465855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75795">
            <a:off x="8301204" y="212524"/>
            <a:ext cx="6089454" cy="465855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Інтерфейс користувача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85116" y="1833041"/>
            <a:ext cx="7484183" cy="76200"/>
            <a:chOff x="0" y="0"/>
            <a:chExt cx="9978911" cy="101600"/>
          </a:xfrm>
        </p:grpSpPr>
        <p:sp>
          <p:nvSpPr>
            <p:cNvPr name="AutoShape 14" id="14"/>
            <p:cNvSpPr/>
            <p:nvPr/>
          </p:nvSpPr>
          <p:spPr>
            <a:xfrm>
              <a:off x="0" y="50800"/>
              <a:ext cx="99547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9483865" y="50800"/>
              <a:ext cx="495045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43247" y="1324071"/>
            <a:ext cx="9536645" cy="93531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1377" y="3746369"/>
            <a:ext cx="10587611" cy="70184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5795">
            <a:off x="12411596" y="212524"/>
            <a:ext cx="6089454" cy="465855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75795">
            <a:off x="8301204" y="212524"/>
            <a:ext cx="6089454" cy="465855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Інтерфейс користувача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85116" y="1833041"/>
            <a:ext cx="7484183" cy="76200"/>
            <a:chOff x="0" y="0"/>
            <a:chExt cx="9978911" cy="101600"/>
          </a:xfrm>
        </p:grpSpPr>
        <p:sp>
          <p:nvSpPr>
            <p:cNvPr name="AutoShape 14" id="14"/>
            <p:cNvSpPr/>
            <p:nvPr/>
          </p:nvSpPr>
          <p:spPr>
            <a:xfrm>
              <a:off x="0" y="50800"/>
              <a:ext cx="99547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9483865" y="50800"/>
              <a:ext cx="495045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43247" y="1324071"/>
            <a:ext cx="9536645" cy="93531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1377" y="3746369"/>
            <a:ext cx="10587611" cy="70184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83914" y="-293442"/>
            <a:ext cx="7173149" cy="531032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Інтерфейс користувача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885116" y="1833041"/>
            <a:ext cx="7484183" cy="76200"/>
            <a:chOff x="0" y="0"/>
            <a:chExt cx="9978911" cy="101600"/>
          </a:xfrm>
        </p:grpSpPr>
        <p:sp>
          <p:nvSpPr>
            <p:cNvPr name="AutoShape 13" id="13"/>
            <p:cNvSpPr/>
            <p:nvPr/>
          </p:nvSpPr>
          <p:spPr>
            <a:xfrm>
              <a:off x="0" y="50800"/>
              <a:ext cx="9954755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9483865" y="50800"/>
              <a:ext cx="495045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7647920" y="9615150"/>
            <a:ext cx="39543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Тестування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50564" y="6134502"/>
            <a:ext cx="7307220" cy="3484033"/>
          </a:xfrm>
          <a:custGeom>
            <a:avLst/>
            <a:gdLst/>
            <a:ahLst/>
            <a:cxnLst/>
            <a:rect r="r" b="b" t="t" l="l"/>
            <a:pathLst>
              <a:path h="3484033" w="7307220">
                <a:moveTo>
                  <a:pt x="0" y="0"/>
                </a:moveTo>
                <a:lnTo>
                  <a:pt x="7307220" y="0"/>
                </a:lnTo>
                <a:lnTo>
                  <a:pt x="7307220" y="3484033"/>
                </a:lnTo>
                <a:lnTo>
                  <a:pt x="0" y="3484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10931" y="2669674"/>
            <a:ext cx="7046853" cy="300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Сторінка реєстр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ації: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Рендеринг форми "Sign Up"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Валідація незаповнених полів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Перевірка відповідності паролів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Успішна реєстрація та редирект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2498224"/>
            <a:ext cx="5572017" cy="76200"/>
            <a:chOff x="0" y="0"/>
            <a:chExt cx="7429356" cy="101600"/>
          </a:xfrm>
        </p:grpSpPr>
        <p:sp>
          <p:nvSpPr>
            <p:cNvPr name="AutoShape 13" id="13"/>
            <p:cNvSpPr/>
            <p:nvPr/>
          </p:nvSpPr>
          <p:spPr>
            <a:xfrm>
              <a:off x="0" y="50800"/>
              <a:ext cx="7411372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7060792" y="50800"/>
              <a:ext cx="368564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729806" y="6134502"/>
            <a:ext cx="6483283" cy="3494536"/>
          </a:xfrm>
          <a:custGeom>
            <a:avLst/>
            <a:gdLst/>
            <a:ahLst/>
            <a:cxnLst/>
            <a:rect r="r" b="b" t="t" l="l"/>
            <a:pathLst>
              <a:path h="3494536" w="6483283">
                <a:moveTo>
                  <a:pt x="0" y="0"/>
                </a:moveTo>
                <a:lnTo>
                  <a:pt x="6483283" y="0"/>
                </a:lnTo>
                <a:lnTo>
                  <a:pt x="6483283" y="3494535"/>
                </a:lnTo>
                <a:lnTo>
                  <a:pt x="0" y="3494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836056"/>
            <a:ext cx="498336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E2E тестування (Cypress)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589999"/>
            <a:ext cx="7046853" cy="300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Головна стор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інка: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Л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окалізовані заголовки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Функціональність кнопок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Підключення MetaMask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Відображення секцій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Актуа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льність роботи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8168886" y="-27714"/>
            <a:ext cx="12952466" cy="7285762"/>
          </a:xfrm>
          <a:custGeom>
            <a:avLst/>
            <a:gdLst/>
            <a:ahLst/>
            <a:cxnLst/>
            <a:rect r="r" b="b" t="t" l="l"/>
            <a:pathLst>
              <a:path h="7285762" w="12952466">
                <a:moveTo>
                  <a:pt x="0" y="0"/>
                </a:moveTo>
                <a:lnTo>
                  <a:pt x="12952466" y="0"/>
                </a:lnTo>
                <a:lnTo>
                  <a:pt x="12952466" y="7285762"/>
                </a:lnTo>
                <a:lnTo>
                  <a:pt x="0" y="728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02776" y="9607936"/>
            <a:ext cx="385224" cy="58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282" y="2670810"/>
            <a:ext cx="8635353" cy="483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Ринок криптовалют: капіталізація понад $2.3 трлн за 2025 рік;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Зростання користувачів: 580 млн власників криптовалют +34% за рік;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Фрагментованість: користувачі використовують 3-5 різних гаманців;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Проблема управління: відсутність єдиного інтерфейсу для моніторингу.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6655945" cy="1306060"/>
            <a:chOff x="0" y="0"/>
            <a:chExt cx="22207927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07928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207928">
                  <a:moveTo>
                    <a:pt x="0" y="0"/>
                  </a:moveTo>
                  <a:lnTo>
                    <a:pt x="22207928" y="0"/>
                  </a:lnTo>
                  <a:lnTo>
                    <a:pt x="22207928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207927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Тестування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116" y="2469352"/>
            <a:ext cx="9490526" cy="76200"/>
            <a:chOff x="0" y="0"/>
            <a:chExt cx="12654034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1262340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12026278" y="50800"/>
              <a:ext cx="627756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72926" y="6057900"/>
            <a:ext cx="6959298" cy="2451550"/>
          </a:xfrm>
          <a:custGeom>
            <a:avLst/>
            <a:gdLst/>
            <a:ahLst/>
            <a:cxnLst/>
            <a:rect r="r" b="b" t="t" l="l"/>
            <a:pathLst>
              <a:path h="2451550" w="6959298">
                <a:moveTo>
                  <a:pt x="0" y="0"/>
                </a:moveTo>
                <a:lnTo>
                  <a:pt x="6959298" y="0"/>
                </a:lnTo>
                <a:lnTo>
                  <a:pt x="6959298" y="2451550"/>
                </a:lnTo>
                <a:lnTo>
                  <a:pt x="0" y="245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00" t="0" r="-140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71862" y="6057900"/>
            <a:ext cx="7369199" cy="2514601"/>
          </a:xfrm>
          <a:custGeom>
            <a:avLst/>
            <a:gdLst/>
            <a:ahLst/>
            <a:cxnLst/>
            <a:rect r="r" b="b" t="t" l="l"/>
            <a:pathLst>
              <a:path h="2514601" w="7369199">
                <a:moveTo>
                  <a:pt x="0" y="0"/>
                </a:moveTo>
                <a:lnTo>
                  <a:pt x="7369199" y="0"/>
                </a:lnTo>
                <a:lnTo>
                  <a:pt x="7369199" y="2514601"/>
                </a:lnTo>
                <a:lnTo>
                  <a:pt x="0" y="2514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52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85116" y="1788431"/>
            <a:ext cx="1149720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Unit тестування (Jest + React Testing Library)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7850" y="2750821"/>
            <a:ext cx="5339973" cy="239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Компонент SignUp: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Доступн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ість елементів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алідація помилок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Мокування API запитів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30379" y="2750821"/>
            <a:ext cx="7423499" cy="239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Компонент SideBarPortfolios: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ображення списку пор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тфелів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Обробка відсутності даних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Функціональність видалення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23337" y="2469352"/>
            <a:ext cx="5572017" cy="76200"/>
            <a:chOff x="0" y="0"/>
            <a:chExt cx="7429356" cy="101600"/>
          </a:xfrm>
        </p:grpSpPr>
        <p:sp>
          <p:nvSpPr>
            <p:cNvPr name="AutoShape 19" id="19"/>
            <p:cNvSpPr/>
            <p:nvPr/>
          </p:nvSpPr>
          <p:spPr>
            <a:xfrm>
              <a:off x="0" y="50800"/>
              <a:ext cx="7411372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7060792" y="50800"/>
              <a:ext cx="368564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2741986" y="1788431"/>
            <a:ext cx="500881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Аудит якості (Lighthouse)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08791" y="2585236"/>
            <a:ext cx="5879209" cy="239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родуктивність: 75/100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Доступність: 93/100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Найкращі практики: 96/100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SEO: 91/100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9731972" cy="1306060"/>
            <a:chOff x="0" y="0"/>
            <a:chExt cx="12975962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75963" cy="1741413"/>
            </a:xfrm>
            <a:custGeom>
              <a:avLst/>
              <a:gdLst/>
              <a:ahLst/>
              <a:cxnLst/>
              <a:rect r="r" b="b" t="t" l="l"/>
              <a:pathLst>
                <a:path h="1741413" w="12975963">
                  <a:moveTo>
                    <a:pt x="0" y="0"/>
                  </a:moveTo>
                  <a:lnTo>
                    <a:pt x="12975963" y="0"/>
                  </a:lnTo>
                  <a:lnTo>
                    <a:pt x="12975963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975962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Публікація результатів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5400000">
            <a:off x="5857193" y="5166066"/>
            <a:ext cx="9443590" cy="76200"/>
            <a:chOff x="0" y="0"/>
            <a:chExt cx="12591453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989050" y="386826"/>
            <a:ext cx="6485292" cy="9182715"/>
          </a:xfrm>
          <a:custGeom>
            <a:avLst/>
            <a:gdLst/>
            <a:ahLst/>
            <a:cxnLst/>
            <a:rect r="r" b="b" t="t" l="l"/>
            <a:pathLst>
              <a:path h="9182715" w="6485292">
                <a:moveTo>
                  <a:pt x="0" y="0"/>
                </a:moveTo>
                <a:lnTo>
                  <a:pt x="6485292" y="0"/>
                </a:lnTo>
                <a:lnTo>
                  <a:pt x="6485292" y="9182715"/>
                </a:lnTo>
                <a:lnTo>
                  <a:pt x="0" y="9182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79282" y="1838626"/>
            <a:ext cx="5444674" cy="8126379"/>
          </a:xfrm>
          <a:custGeom>
            <a:avLst/>
            <a:gdLst/>
            <a:ahLst/>
            <a:cxnLst/>
            <a:rect r="r" b="b" t="t" l="l"/>
            <a:pathLst>
              <a:path h="8126379" w="5444674">
                <a:moveTo>
                  <a:pt x="0" y="0"/>
                </a:moveTo>
                <a:lnTo>
                  <a:pt x="5444674" y="0"/>
                </a:lnTo>
                <a:lnTo>
                  <a:pt x="5444674" y="8126379"/>
                </a:lnTo>
                <a:lnTo>
                  <a:pt x="0" y="8126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9731972" cy="1306060"/>
            <a:chOff x="0" y="0"/>
            <a:chExt cx="12975962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75963" cy="1741413"/>
            </a:xfrm>
            <a:custGeom>
              <a:avLst/>
              <a:gdLst/>
              <a:ahLst/>
              <a:cxnLst/>
              <a:rect r="r" b="b" t="t" l="l"/>
              <a:pathLst>
                <a:path h="1741413" w="12975963">
                  <a:moveTo>
                    <a:pt x="0" y="0"/>
                  </a:moveTo>
                  <a:lnTo>
                    <a:pt x="12975963" y="0"/>
                  </a:lnTo>
                  <a:lnTo>
                    <a:pt x="12975963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975962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Підсумки 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64605" y="0"/>
            <a:ext cx="6723395" cy="10091400"/>
          </a:xfrm>
          <a:custGeom>
            <a:avLst/>
            <a:gdLst/>
            <a:ahLst/>
            <a:cxnLst/>
            <a:rect r="r" b="b" t="t" l="l"/>
            <a:pathLst>
              <a:path h="10091400" w="6723395">
                <a:moveTo>
                  <a:pt x="0" y="0"/>
                </a:moveTo>
                <a:lnTo>
                  <a:pt x="6723395" y="0"/>
                </a:lnTo>
                <a:lnTo>
                  <a:pt x="6723395" y="10091400"/>
                </a:lnTo>
                <a:lnTo>
                  <a:pt x="0" y="1009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47920" y="9615150"/>
            <a:ext cx="6400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7229" y="3162426"/>
            <a:ext cx="9483263" cy="544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Створено адаптивний дизайн системи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Розроблено повнофункціональну клієнтську частину системи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Виконано повний обсяг функціональних вимог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Забезпечено високу якість користувацького досвіду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Забезпечено багатомовність (українська, англійська) та валідації форм.</a:t>
            </a:r>
          </a:p>
          <a:p>
            <a:pPr algn="l">
              <a:lnSpc>
                <a:spcPts val="48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88431"/>
            <a:ext cx="1105132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У ході виконання 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робо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т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и було 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с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проєк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т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о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ван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о та розробле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н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о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вебзастосунок "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yp</a:t>
            </a: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tic"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Мета 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роботи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85116" y="1544001"/>
            <a:ext cx="10693159" cy="1893575"/>
            <a:chOff x="0" y="0"/>
            <a:chExt cx="14257545" cy="25247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57545" cy="2524766"/>
            </a:xfrm>
            <a:custGeom>
              <a:avLst/>
              <a:gdLst/>
              <a:ahLst/>
              <a:cxnLst/>
              <a:rect r="r" b="b" t="t" l="l"/>
              <a:pathLst>
                <a:path h="2524766" w="14257545">
                  <a:moveTo>
                    <a:pt x="0" y="0"/>
                  </a:moveTo>
                  <a:lnTo>
                    <a:pt x="14257545" y="0"/>
                  </a:lnTo>
                  <a:lnTo>
                    <a:pt x="14257545" y="2524766"/>
                  </a:lnTo>
                  <a:lnTo>
                    <a:pt x="0" y="2524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4257545" cy="2524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4440"/>
                </a:lnSpc>
              </a:pPr>
              <a:r>
                <a:rPr lang="en-US" sz="37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Розробити клєнтську частину п</a:t>
              </a:r>
              <a:r>
                <a:rPr lang="en-US" sz="37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рограмної системи для агрегації та аналітики криптогаманців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34956" y="-194594"/>
            <a:ext cx="6853044" cy="10285994"/>
          </a:xfrm>
          <a:custGeom>
            <a:avLst/>
            <a:gdLst/>
            <a:ahLst/>
            <a:cxnLst/>
            <a:rect r="r" b="b" t="t" l="l"/>
            <a:pathLst>
              <a:path h="10285994" w="6853044">
                <a:moveTo>
                  <a:pt x="0" y="0"/>
                </a:moveTo>
                <a:lnTo>
                  <a:pt x="6853044" y="0"/>
                </a:lnTo>
                <a:lnTo>
                  <a:pt x="6853044" y="10285994"/>
                </a:lnTo>
                <a:lnTo>
                  <a:pt x="0" y="1028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02776" y="9615150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336725"/>
            <a:ext cx="9034076" cy="361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Об'єд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нання даних з різних блокчейн-мереж;</a:t>
            </a:r>
          </a:p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Відстеження балансів у реальному часі;</a:t>
            </a:r>
          </a:p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Зведена аналітика криптопортфеля;</a:t>
            </a:r>
          </a:p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Своєчасні сповіщення про важливі події;</a:t>
            </a:r>
          </a:p>
          <a:p>
            <a:pPr algn="just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Інтерактивні візуалізації через веб-інтерфейс.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94185" y="3637601"/>
            <a:ext cx="3813125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Основні завдання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85116" y="3528063"/>
            <a:ext cx="9443590" cy="76200"/>
            <a:chOff x="0" y="0"/>
            <a:chExt cx="12591453" cy="101600"/>
          </a:xfrm>
        </p:grpSpPr>
        <p:sp>
          <p:nvSpPr>
            <p:cNvPr name="AutoShape 17" id="17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Аналіз проблеми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17180" y="3123456"/>
            <a:ext cx="9443590" cy="76200"/>
            <a:chOff x="0" y="0"/>
            <a:chExt cx="12591453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564605" y="0"/>
            <a:ext cx="6723395" cy="10091400"/>
          </a:xfrm>
          <a:custGeom>
            <a:avLst/>
            <a:gdLst/>
            <a:ahLst/>
            <a:cxnLst/>
            <a:rect r="r" b="b" t="t" l="l"/>
            <a:pathLst>
              <a:path h="10091400" w="6723395">
                <a:moveTo>
                  <a:pt x="0" y="0"/>
                </a:moveTo>
                <a:lnTo>
                  <a:pt x="6723395" y="0"/>
                </a:lnTo>
                <a:lnTo>
                  <a:pt x="6723395" y="10091400"/>
                </a:lnTo>
                <a:lnTo>
                  <a:pt x="0" y="1009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7368" y="3539490"/>
            <a:ext cx="9131368" cy="4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Розпороше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ність даних по різних гаманцях і мережах;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Ручне введення адрес та копіювання інформації;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Відсутність єдиної аналітичної панелі;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Низька інтерактивність наявних інтерфейсів;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Обмежена мультимовність існуючих рішень.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7359" y="2537762"/>
            <a:ext cx="665410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Ключові проблеми користувачів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Аналіз конкурентів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400100" y="2551449"/>
            <a:ext cx="9443590" cy="76200"/>
            <a:chOff x="0" y="0"/>
            <a:chExt cx="12591453" cy="101600"/>
          </a:xfrm>
        </p:grpSpPr>
        <p:sp>
          <p:nvSpPr>
            <p:cNvPr name="AutoShape 10" id="10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88423" y="6517461"/>
            <a:ext cx="9443590" cy="76200"/>
            <a:chOff x="0" y="0"/>
            <a:chExt cx="12591453" cy="101600"/>
          </a:xfrm>
        </p:grpSpPr>
        <p:sp>
          <p:nvSpPr>
            <p:cNvPr name="AutoShape 13" id="13"/>
            <p:cNvSpPr/>
            <p:nvPr/>
          </p:nvSpPr>
          <p:spPr>
            <a:xfrm>
              <a:off x="0" y="50800"/>
              <a:ext cx="12560973" cy="0"/>
            </a:xfrm>
            <a:prstGeom prst="line">
              <a:avLst/>
            </a:prstGeom>
            <a:ln cap="flat" w="25400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11966802" y="50800"/>
              <a:ext cx="624651" cy="0"/>
            </a:xfrm>
            <a:prstGeom prst="line">
              <a:avLst/>
            </a:prstGeom>
            <a:ln cap="rnd" w="101600">
              <a:solidFill>
                <a:srgbClr val="FAD02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3206928" y="203080"/>
            <a:ext cx="4888460" cy="3091111"/>
          </a:xfrm>
          <a:custGeom>
            <a:avLst/>
            <a:gdLst/>
            <a:ahLst/>
            <a:cxnLst/>
            <a:rect r="r" b="b" t="t" l="l"/>
            <a:pathLst>
              <a:path h="3091111" w="4888460">
                <a:moveTo>
                  <a:pt x="0" y="0"/>
                </a:moveTo>
                <a:lnTo>
                  <a:pt x="4888460" y="0"/>
                </a:lnTo>
                <a:lnTo>
                  <a:pt x="4888460" y="3091110"/>
                </a:lnTo>
                <a:lnTo>
                  <a:pt x="0" y="309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5841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008905" y="3418015"/>
            <a:ext cx="4826689" cy="3145117"/>
          </a:xfrm>
          <a:custGeom>
            <a:avLst/>
            <a:gdLst/>
            <a:ahLst/>
            <a:cxnLst/>
            <a:rect r="r" b="b" t="t" l="l"/>
            <a:pathLst>
              <a:path h="3145117" w="4826689">
                <a:moveTo>
                  <a:pt x="0" y="0"/>
                </a:moveTo>
                <a:lnTo>
                  <a:pt x="4826689" y="0"/>
                </a:lnTo>
                <a:lnTo>
                  <a:pt x="4826689" y="3145118"/>
                </a:lnTo>
                <a:lnTo>
                  <a:pt x="0" y="3145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79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13760" y="6755586"/>
            <a:ext cx="5189016" cy="3215638"/>
          </a:xfrm>
          <a:custGeom>
            <a:avLst/>
            <a:gdLst/>
            <a:ahLst/>
            <a:cxnLst/>
            <a:rect r="r" b="b" t="t" l="l"/>
            <a:pathLst>
              <a:path h="3215638" w="5189016">
                <a:moveTo>
                  <a:pt x="0" y="0"/>
                </a:moveTo>
                <a:lnTo>
                  <a:pt x="5189016" y="0"/>
                </a:lnTo>
                <a:lnTo>
                  <a:pt x="5189016" y="3215638"/>
                </a:lnTo>
                <a:lnTo>
                  <a:pt x="0" y="3215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900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8611" y="2672313"/>
            <a:ext cx="9003213" cy="300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Відсут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ність комплексного рішення;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Обмежена підтримка блокчейн-мереж;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Недостатня автоматична синхронізація;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Слабка аналітика портфеля;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Незручний кросплатформний інтерфейс.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67098" y="1908606"/>
            <a:ext cx="6509593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Вия</a:t>
            </a: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влені недоліки конкурентів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1500" y="6641286"/>
            <a:ext cx="9003213" cy="239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Підт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римка мультимовності (CoinStats);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Push-сповіщення (CoinStats);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Велика кількість способів підключення; Web3-гаманців (DeBank).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19628" y="5874617"/>
            <a:ext cx="6581180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  <a:spcBef>
                <a:spcPct val="0"/>
              </a:spcBef>
            </a:pP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Вия</a:t>
            </a:r>
            <a:r>
              <a:rPr lang="en-US" b="true" sz="3300">
                <a:solidFill>
                  <a:srgbClr val="191B1E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влені переваги конкурентів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4084" y="3145472"/>
            <a:ext cx="9003213" cy="4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Робо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та з криптогаманцями 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Управління портфелями;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Аналіз транзакцій;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Розширена аналітика портфеля;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Система сповіщень;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Особистий кабінет;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Управління підпискою.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85116" y="482371"/>
            <a:ext cx="8649123" cy="1306060"/>
            <a:chOff x="0" y="0"/>
            <a:chExt cx="11532164" cy="1741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32164" cy="1741413"/>
            </a:xfrm>
            <a:custGeom>
              <a:avLst/>
              <a:gdLst/>
              <a:ahLst/>
              <a:cxnLst/>
              <a:rect r="r" b="b" t="t" l="l"/>
              <a:pathLst>
                <a:path h="1741413" w="11532164">
                  <a:moveTo>
                    <a:pt x="0" y="0"/>
                  </a:moveTo>
                  <a:lnTo>
                    <a:pt x="11532164" y="0"/>
                  </a:lnTo>
                  <a:lnTo>
                    <a:pt x="11532164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1532164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П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остановка задачі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1878842"/>
            <a:ext cx="9572729" cy="1175802"/>
            <a:chOff x="0" y="0"/>
            <a:chExt cx="12763639" cy="15677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63640" cy="1567736"/>
            </a:xfrm>
            <a:custGeom>
              <a:avLst/>
              <a:gdLst/>
              <a:ahLst/>
              <a:cxnLst/>
              <a:rect r="r" b="b" t="t" l="l"/>
              <a:pathLst>
                <a:path h="1567736" w="12763640">
                  <a:moveTo>
                    <a:pt x="0" y="0"/>
                  </a:moveTo>
                  <a:lnTo>
                    <a:pt x="12763640" y="0"/>
                  </a:lnTo>
                  <a:lnTo>
                    <a:pt x="12763640" y="1567736"/>
                  </a:lnTo>
                  <a:lnTo>
                    <a:pt x="0" y="1567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2763639" cy="15677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Розробити клієнтську ч</a:t>
              </a: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астину системи з наступним функціоналом: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7452936"/>
            <a:ext cx="8563288" cy="1175653"/>
            <a:chOff x="0" y="0"/>
            <a:chExt cx="11417717" cy="15675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17717" cy="1567538"/>
            </a:xfrm>
            <a:custGeom>
              <a:avLst/>
              <a:gdLst/>
              <a:ahLst/>
              <a:cxnLst/>
              <a:rect r="r" b="b" t="t" l="l"/>
              <a:pathLst>
                <a:path h="1567538" w="11417717">
                  <a:moveTo>
                    <a:pt x="0" y="0"/>
                  </a:moveTo>
                  <a:lnTo>
                    <a:pt x="11417717" y="0"/>
                  </a:lnTo>
                  <a:lnTo>
                    <a:pt x="11417717" y="1567538"/>
                  </a:lnTo>
                  <a:lnTo>
                    <a:pt x="0" y="1567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1417717" cy="15675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Розрахована від 50 </a:t>
              </a: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тисяч до 100 тисяч активних користувачів.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555321" y="-125404"/>
            <a:ext cx="6732679" cy="10216804"/>
          </a:xfrm>
          <a:custGeom>
            <a:avLst/>
            <a:gdLst/>
            <a:ahLst/>
            <a:cxnLst/>
            <a:rect r="r" b="b" t="t" l="l"/>
            <a:pathLst>
              <a:path h="10216804" w="6732679">
                <a:moveTo>
                  <a:pt x="0" y="0"/>
                </a:moveTo>
                <a:lnTo>
                  <a:pt x="6732679" y="0"/>
                </a:lnTo>
                <a:lnTo>
                  <a:pt x="6732679" y="10216804"/>
                </a:lnTo>
                <a:lnTo>
                  <a:pt x="0" y="10216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1" t="0" r="-55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5116" y="482371"/>
            <a:ext cx="17210272" cy="1306060"/>
            <a:chOff x="0" y="0"/>
            <a:chExt cx="22947029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47030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947030">
                  <a:moveTo>
                    <a:pt x="0" y="0"/>
                  </a:moveTo>
                  <a:lnTo>
                    <a:pt x="22947030" y="0"/>
                  </a:lnTo>
                  <a:lnTo>
                    <a:pt x="22947030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947029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Вик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ористані інструменти і технології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81884" y="2469226"/>
            <a:ext cx="2693661" cy="1515184"/>
          </a:xfrm>
          <a:custGeom>
            <a:avLst/>
            <a:gdLst/>
            <a:ahLst/>
            <a:cxnLst/>
            <a:rect r="r" b="b" t="t" l="l"/>
            <a:pathLst>
              <a:path h="1515184" w="2693661">
                <a:moveTo>
                  <a:pt x="0" y="0"/>
                </a:moveTo>
                <a:lnTo>
                  <a:pt x="2693661" y="0"/>
                </a:lnTo>
                <a:lnTo>
                  <a:pt x="2693661" y="1515185"/>
                </a:lnTo>
                <a:lnTo>
                  <a:pt x="0" y="1515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3760" y="4556573"/>
            <a:ext cx="1772191" cy="886095"/>
          </a:xfrm>
          <a:custGeom>
            <a:avLst/>
            <a:gdLst/>
            <a:ahLst/>
            <a:cxnLst/>
            <a:rect r="r" b="b" t="t" l="l"/>
            <a:pathLst>
              <a:path h="886095" w="1772191">
                <a:moveTo>
                  <a:pt x="0" y="0"/>
                </a:moveTo>
                <a:lnTo>
                  <a:pt x="1772191" y="0"/>
                </a:lnTo>
                <a:lnTo>
                  <a:pt x="1772191" y="886095"/>
                </a:lnTo>
                <a:lnTo>
                  <a:pt x="0" y="886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59554" y="2717802"/>
            <a:ext cx="1266609" cy="1266609"/>
          </a:xfrm>
          <a:custGeom>
            <a:avLst/>
            <a:gdLst/>
            <a:ahLst/>
            <a:cxnLst/>
            <a:rect r="r" b="b" t="t" l="l"/>
            <a:pathLst>
              <a:path h="1266609" w="1266609">
                <a:moveTo>
                  <a:pt x="0" y="0"/>
                </a:moveTo>
                <a:lnTo>
                  <a:pt x="1266608" y="0"/>
                </a:lnTo>
                <a:lnTo>
                  <a:pt x="126660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03988" y="2669545"/>
            <a:ext cx="1061212" cy="1061212"/>
          </a:xfrm>
          <a:custGeom>
            <a:avLst/>
            <a:gdLst/>
            <a:ahLst/>
            <a:cxnLst/>
            <a:rect r="r" b="b" t="t" l="l"/>
            <a:pathLst>
              <a:path h="1061212" w="1061212">
                <a:moveTo>
                  <a:pt x="0" y="0"/>
                </a:moveTo>
                <a:lnTo>
                  <a:pt x="1061212" y="0"/>
                </a:lnTo>
                <a:lnTo>
                  <a:pt x="1061212" y="1061212"/>
                </a:lnTo>
                <a:lnTo>
                  <a:pt x="0" y="1061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38685" y="6333071"/>
            <a:ext cx="1451088" cy="1451088"/>
          </a:xfrm>
          <a:custGeom>
            <a:avLst/>
            <a:gdLst/>
            <a:ahLst/>
            <a:cxnLst/>
            <a:rect r="r" b="b" t="t" l="l"/>
            <a:pathLst>
              <a:path h="1451088" w="1451088">
                <a:moveTo>
                  <a:pt x="0" y="0"/>
                </a:moveTo>
                <a:lnTo>
                  <a:pt x="1451087" y="0"/>
                </a:lnTo>
                <a:lnTo>
                  <a:pt x="1451087" y="1451087"/>
                </a:lnTo>
                <a:lnTo>
                  <a:pt x="0" y="1451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60772" y="2783410"/>
            <a:ext cx="1643014" cy="987862"/>
          </a:xfrm>
          <a:custGeom>
            <a:avLst/>
            <a:gdLst/>
            <a:ahLst/>
            <a:cxnLst/>
            <a:rect r="r" b="b" t="t" l="l"/>
            <a:pathLst>
              <a:path h="987862" w="1643014">
                <a:moveTo>
                  <a:pt x="0" y="0"/>
                </a:moveTo>
                <a:lnTo>
                  <a:pt x="1643014" y="0"/>
                </a:lnTo>
                <a:lnTo>
                  <a:pt x="1643014" y="987862"/>
                </a:lnTo>
                <a:lnTo>
                  <a:pt x="0" y="987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22329" y="4621949"/>
            <a:ext cx="1718186" cy="981821"/>
          </a:xfrm>
          <a:custGeom>
            <a:avLst/>
            <a:gdLst/>
            <a:ahLst/>
            <a:cxnLst/>
            <a:rect r="r" b="b" t="t" l="l"/>
            <a:pathLst>
              <a:path h="981821" w="1718186">
                <a:moveTo>
                  <a:pt x="0" y="0"/>
                </a:moveTo>
                <a:lnTo>
                  <a:pt x="1718186" y="0"/>
                </a:lnTo>
                <a:lnTo>
                  <a:pt x="1718186" y="981821"/>
                </a:lnTo>
                <a:lnTo>
                  <a:pt x="0" y="981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31339" y="2520349"/>
            <a:ext cx="1602655" cy="1602655"/>
          </a:xfrm>
          <a:custGeom>
            <a:avLst/>
            <a:gdLst/>
            <a:ahLst/>
            <a:cxnLst/>
            <a:rect r="r" b="b" t="t" l="l"/>
            <a:pathLst>
              <a:path h="1602655" w="1602655">
                <a:moveTo>
                  <a:pt x="0" y="0"/>
                </a:moveTo>
                <a:lnTo>
                  <a:pt x="1602655" y="0"/>
                </a:lnTo>
                <a:lnTo>
                  <a:pt x="1602655" y="1602654"/>
                </a:lnTo>
                <a:lnTo>
                  <a:pt x="0" y="1602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390741" y="4699360"/>
            <a:ext cx="2779610" cy="682175"/>
          </a:xfrm>
          <a:custGeom>
            <a:avLst/>
            <a:gdLst/>
            <a:ahLst/>
            <a:cxnLst/>
            <a:rect r="r" b="b" t="t" l="l"/>
            <a:pathLst>
              <a:path h="682175" w="2779610">
                <a:moveTo>
                  <a:pt x="0" y="0"/>
                </a:moveTo>
                <a:lnTo>
                  <a:pt x="2779610" y="0"/>
                </a:lnTo>
                <a:lnTo>
                  <a:pt x="2779610" y="682175"/>
                </a:lnTo>
                <a:lnTo>
                  <a:pt x="0" y="6821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2170" t="-173324" r="-42028" b="-17606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04913" y="6519316"/>
            <a:ext cx="1086749" cy="1078598"/>
          </a:xfrm>
          <a:custGeom>
            <a:avLst/>
            <a:gdLst/>
            <a:ahLst/>
            <a:cxnLst/>
            <a:rect r="r" b="b" t="t" l="l"/>
            <a:pathLst>
              <a:path h="1078598" w="1086749">
                <a:moveTo>
                  <a:pt x="0" y="0"/>
                </a:moveTo>
                <a:lnTo>
                  <a:pt x="1086749" y="0"/>
                </a:lnTo>
                <a:lnTo>
                  <a:pt x="1086749" y="1078598"/>
                </a:lnTo>
                <a:lnTo>
                  <a:pt x="0" y="10785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75963" y="2682211"/>
            <a:ext cx="3130153" cy="837316"/>
          </a:xfrm>
          <a:custGeom>
            <a:avLst/>
            <a:gdLst/>
            <a:ahLst/>
            <a:cxnLst/>
            <a:rect r="r" b="b" t="t" l="l"/>
            <a:pathLst>
              <a:path h="837316" w="3130153">
                <a:moveTo>
                  <a:pt x="0" y="0"/>
                </a:moveTo>
                <a:lnTo>
                  <a:pt x="3130153" y="0"/>
                </a:lnTo>
                <a:lnTo>
                  <a:pt x="3130153" y="837316"/>
                </a:lnTo>
                <a:lnTo>
                  <a:pt x="0" y="837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019688" y="4780382"/>
            <a:ext cx="3021567" cy="589205"/>
          </a:xfrm>
          <a:custGeom>
            <a:avLst/>
            <a:gdLst/>
            <a:ahLst/>
            <a:cxnLst/>
            <a:rect r="r" b="b" t="t" l="l"/>
            <a:pathLst>
              <a:path h="589205" w="3021567">
                <a:moveTo>
                  <a:pt x="0" y="0"/>
                </a:moveTo>
                <a:lnTo>
                  <a:pt x="3021566" y="0"/>
                </a:lnTo>
                <a:lnTo>
                  <a:pt x="3021566" y="589205"/>
                </a:lnTo>
                <a:lnTo>
                  <a:pt x="0" y="5892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899786" y="2673426"/>
            <a:ext cx="1052302" cy="1037833"/>
          </a:xfrm>
          <a:custGeom>
            <a:avLst/>
            <a:gdLst/>
            <a:ahLst/>
            <a:cxnLst/>
            <a:rect r="r" b="b" t="t" l="l"/>
            <a:pathLst>
              <a:path h="1037833" w="1052302">
                <a:moveTo>
                  <a:pt x="0" y="0"/>
                </a:moveTo>
                <a:lnTo>
                  <a:pt x="1052302" y="0"/>
                </a:lnTo>
                <a:lnTo>
                  <a:pt x="1052302" y="1037833"/>
                </a:lnTo>
                <a:lnTo>
                  <a:pt x="0" y="10378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721590" y="4035040"/>
            <a:ext cx="2411451" cy="1929161"/>
          </a:xfrm>
          <a:custGeom>
            <a:avLst/>
            <a:gdLst/>
            <a:ahLst/>
            <a:cxnLst/>
            <a:rect r="r" b="b" t="t" l="l"/>
            <a:pathLst>
              <a:path h="1929161" w="2411451">
                <a:moveTo>
                  <a:pt x="0" y="0"/>
                </a:moveTo>
                <a:lnTo>
                  <a:pt x="2411451" y="0"/>
                </a:lnTo>
                <a:lnTo>
                  <a:pt x="2411451" y="1929161"/>
                </a:lnTo>
                <a:lnTo>
                  <a:pt x="0" y="192916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5094" y="6250130"/>
            <a:ext cx="1150657" cy="1150657"/>
          </a:xfrm>
          <a:custGeom>
            <a:avLst/>
            <a:gdLst/>
            <a:ahLst/>
            <a:cxnLst/>
            <a:rect r="r" b="b" t="t" l="l"/>
            <a:pathLst>
              <a:path h="1150657" w="1150657">
                <a:moveTo>
                  <a:pt x="0" y="0"/>
                </a:moveTo>
                <a:lnTo>
                  <a:pt x="1150657" y="0"/>
                </a:lnTo>
                <a:lnTo>
                  <a:pt x="1150657" y="1150657"/>
                </a:lnTo>
                <a:lnTo>
                  <a:pt x="0" y="115065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26440" y="6250130"/>
            <a:ext cx="3532106" cy="1301806"/>
          </a:xfrm>
          <a:custGeom>
            <a:avLst/>
            <a:gdLst/>
            <a:ahLst/>
            <a:cxnLst/>
            <a:rect r="r" b="b" t="t" l="l"/>
            <a:pathLst>
              <a:path h="1301806" w="3532106">
                <a:moveTo>
                  <a:pt x="0" y="0"/>
                </a:moveTo>
                <a:lnTo>
                  <a:pt x="3532106" y="0"/>
                </a:lnTo>
                <a:lnTo>
                  <a:pt x="3532106" y="1301806"/>
                </a:lnTo>
                <a:lnTo>
                  <a:pt x="0" y="130180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860180" y="6250130"/>
            <a:ext cx="2664310" cy="1392317"/>
          </a:xfrm>
          <a:custGeom>
            <a:avLst/>
            <a:gdLst/>
            <a:ahLst/>
            <a:cxnLst/>
            <a:rect r="r" b="b" t="t" l="l"/>
            <a:pathLst>
              <a:path h="1392317" w="2664310">
                <a:moveTo>
                  <a:pt x="0" y="0"/>
                </a:moveTo>
                <a:lnTo>
                  <a:pt x="2664310" y="0"/>
                </a:lnTo>
                <a:lnTo>
                  <a:pt x="2664310" y="1392316"/>
                </a:lnTo>
                <a:lnTo>
                  <a:pt x="0" y="139231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29999">
            <a:off x="16722214" y="5733218"/>
            <a:ext cx="1188654" cy="1869776"/>
          </a:xfrm>
          <a:custGeom>
            <a:avLst/>
            <a:gdLst/>
            <a:ahLst/>
            <a:cxnLst/>
            <a:rect r="r" b="b" t="t" l="l"/>
            <a:pathLst>
              <a:path h="1869776" w="1188654">
                <a:moveTo>
                  <a:pt x="16228" y="0"/>
                </a:moveTo>
                <a:lnTo>
                  <a:pt x="1188654" y="10232"/>
                </a:lnTo>
                <a:lnTo>
                  <a:pt x="1172426" y="1869776"/>
                </a:lnTo>
                <a:lnTo>
                  <a:pt x="0" y="1859545"/>
                </a:lnTo>
                <a:lnTo>
                  <a:pt x="16228" y="0"/>
                </a:lnTo>
                <a:close/>
              </a:path>
            </a:pathLst>
          </a:custGeom>
          <a:blipFill>
            <a:blip r:embed="rId22"/>
            <a:stretch>
              <a:fillRect l="-122809" t="-2923" r="-122304" b="-12259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728" y="495494"/>
            <a:ext cx="17210272" cy="1306060"/>
            <a:chOff x="0" y="0"/>
            <a:chExt cx="22947029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47030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947030">
                  <a:moveTo>
                    <a:pt x="0" y="0"/>
                  </a:moveTo>
                  <a:lnTo>
                    <a:pt x="22947030" y="0"/>
                  </a:lnTo>
                  <a:lnTo>
                    <a:pt x="22947030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947029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Архітекту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ра клієнтської частини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2506404"/>
            <a:ext cx="9572729" cy="680502"/>
            <a:chOff x="0" y="0"/>
            <a:chExt cx="12763639" cy="9073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63640" cy="907336"/>
            </a:xfrm>
            <a:custGeom>
              <a:avLst/>
              <a:gdLst/>
              <a:ahLst/>
              <a:cxnLst/>
              <a:rect r="r" b="b" t="t" l="l"/>
              <a:pathLst>
                <a:path h="907336" w="12763640">
                  <a:moveTo>
                    <a:pt x="0" y="0"/>
                  </a:moveTo>
                  <a:lnTo>
                    <a:pt x="12763640" y="0"/>
                  </a:lnTo>
                  <a:lnTo>
                    <a:pt x="12763640" y="907336"/>
                  </a:lnTo>
                  <a:lnTo>
                    <a:pt x="0" y="9073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2763639" cy="9073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SPA (Single Page Application) підхід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394" y="3576361"/>
            <a:ext cx="8563288" cy="1175653"/>
            <a:chOff x="0" y="0"/>
            <a:chExt cx="11417717" cy="15675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17717" cy="1567538"/>
            </a:xfrm>
            <a:custGeom>
              <a:avLst/>
              <a:gdLst/>
              <a:ahLst/>
              <a:cxnLst/>
              <a:rect r="r" b="b" t="t" l="l"/>
              <a:pathLst>
                <a:path h="1567538" w="11417717">
                  <a:moveTo>
                    <a:pt x="0" y="0"/>
                  </a:moveTo>
                  <a:lnTo>
                    <a:pt x="11417717" y="0"/>
                  </a:lnTo>
                  <a:lnTo>
                    <a:pt x="11417717" y="1567538"/>
                  </a:lnTo>
                  <a:lnTo>
                    <a:pt x="0" y="1567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1417717" cy="15675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16165" y="5985947"/>
            <a:ext cx="9835342" cy="2975191"/>
          </a:xfrm>
          <a:custGeom>
            <a:avLst/>
            <a:gdLst/>
            <a:ahLst/>
            <a:cxnLst/>
            <a:rect r="r" b="b" t="t" l="l"/>
            <a:pathLst>
              <a:path h="2975191" w="9835342">
                <a:moveTo>
                  <a:pt x="0" y="0"/>
                </a:moveTo>
                <a:lnTo>
                  <a:pt x="9835342" y="0"/>
                </a:lnTo>
                <a:lnTo>
                  <a:pt x="9835342" y="2975191"/>
                </a:lnTo>
                <a:lnTo>
                  <a:pt x="0" y="2975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902776" y="9607936"/>
            <a:ext cx="38522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0100" y="3196431"/>
            <a:ext cx="8098047" cy="239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Односторі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нковий веб-застосунок без повного перезавантаження сторінки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Платформонезалежність – працює в будь-якому браузері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04729" y="3196431"/>
            <a:ext cx="8098047" cy="178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Покращений UX – швидка взаємодія без затримок завантаження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Десктопна взаємодія в веб-середовищі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91400"/>
            <a:ext cx="18288000" cy="195600"/>
            <a:chOff x="0" y="0"/>
            <a:chExt cx="24384000" cy="26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60858"/>
            </a:xfrm>
            <a:custGeom>
              <a:avLst/>
              <a:gdLst/>
              <a:ahLst/>
              <a:cxnLst/>
              <a:rect r="r" b="b" t="t" l="l"/>
              <a:pathLst>
                <a:path h="26085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0858"/>
                  </a:lnTo>
                  <a:lnTo>
                    <a:pt x="0" y="260858"/>
                  </a:lnTo>
                  <a:close/>
                </a:path>
              </a:pathLst>
            </a:custGeom>
            <a:solidFill>
              <a:srgbClr val="CCA67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7850" y="8719000"/>
            <a:ext cx="1724500" cy="1163500"/>
          </a:xfrm>
          <a:custGeom>
            <a:avLst/>
            <a:gdLst/>
            <a:ahLst/>
            <a:cxnLst/>
            <a:rect r="r" b="b" t="t" l="l"/>
            <a:pathLst>
              <a:path h="1163500" w="1724500">
                <a:moveTo>
                  <a:pt x="0" y="0"/>
                </a:moveTo>
                <a:lnTo>
                  <a:pt x="1724500" y="0"/>
                </a:lnTo>
                <a:lnTo>
                  <a:pt x="1724500" y="1163500"/>
                </a:lnTo>
                <a:lnTo>
                  <a:pt x="0" y="116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67989"/>
            <a:ext cx="17210272" cy="1306060"/>
            <a:chOff x="0" y="0"/>
            <a:chExt cx="22947029" cy="1741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47030" cy="1741413"/>
            </a:xfrm>
            <a:custGeom>
              <a:avLst/>
              <a:gdLst/>
              <a:ahLst/>
              <a:cxnLst/>
              <a:rect r="r" b="b" t="t" l="l"/>
              <a:pathLst>
                <a:path h="1741413" w="22947030">
                  <a:moveTo>
                    <a:pt x="0" y="0"/>
                  </a:moveTo>
                  <a:lnTo>
                    <a:pt x="22947030" y="0"/>
                  </a:lnTo>
                  <a:lnTo>
                    <a:pt x="22947030" y="1741413"/>
                  </a:lnTo>
                  <a:lnTo>
                    <a:pt x="0" y="17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2947029" cy="174141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Архітекту</a:t>
              </a:r>
              <a:r>
                <a:rPr lang="en-US" b="true" sz="6300">
                  <a:solidFill>
                    <a:srgbClr val="737373"/>
                  </a:solidFill>
                  <a:latin typeface="Open Sans Semi-Bold"/>
                  <a:ea typeface="Open Sans Semi-Bold"/>
                  <a:cs typeface="Open Sans Semi-Bold"/>
                  <a:sym typeface="Open Sans Semi-Bold"/>
                </a:rPr>
                <a:t>ра клієнтської частини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580712" y="598499"/>
            <a:ext cx="0" cy="1098467"/>
          </a:xfrm>
          <a:prstGeom prst="line">
            <a:avLst/>
          </a:prstGeom>
          <a:ln cap="flat" w="85725">
            <a:solidFill>
              <a:srgbClr val="F4C22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400250" y="1729645"/>
            <a:ext cx="7279586" cy="8144991"/>
          </a:xfrm>
          <a:custGeom>
            <a:avLst/>
            <a:gdLst/>
            <a:ahLst/>
            <a:cxnLst/>
            <a:rect r="r" b="b" t="t" l="l"/>
            <a:pathLst>
              <a:path h="8144991" w="7279586">
                <a:moveTo>
                  <a:pt x="0" y="0"/>
                </a:moveTo>
                <a:lnTo>
                  <a:pt x="7279587" y="0"/>
                </a:lnTo>
                <a:lnTo>
                  <a:pt x="7279587" y="8144991"/>
                </a:lnTo>
                <a:lnTo>
                  <a:pt x="0" y="814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79837" y="9607936"/>
            <a:ext cx="60816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27521" y="2383649"/>
            <a:ext cx="9572729" cy="680502"/>
            <a:chOff x="0" y="0"/>
            <a:chExt cx="12763639" cy="9073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63640" cy="907336"/>
            </a:xfrm>
            <a:custGeom>
              <a:avLst/>
              <a:gdLst/>
              <a:ahLst/>
              <a:cxnLst/>
              <a:rect r="r" b="b" t="t" l="l"/>
              <a:pathLst>
                <a:path h="907336" w="12763640">
                  <a:moveTo>
                    <a:pt x="0" y="0"/>
                  </a:moveTo>
                  <a:lnTo>
                    <a:pt x="12763640" y="0"/>
                  </a:lnTo>
                  <a:lnTo>
                    <a:pt x="12763640" y="907336"/>
                  </a:lnTo>
                  <a:lnTo>
                    <a:pt x="0" y="9073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2763639" cy="9073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Що таке компонентна архітектура?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9803" y="3227584"/>
            <a:ext cx="8563288" cy="1175653"/>
            <a:chOff x="0" y="0"/>
            <a:chExt cx="11417717" cy="15675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17717" cy="1567538"/>
            </a:xfrm>
            <a:custGeom>
              <a:avLst/>
              <a:gdLst/>
              <a:ahLst/>
              <a:cxnLst/>
              <a:rect r="r" b="b" t="t" l="l"/>
              <a:pathLst>
                <a:path h="1567538" w="11417717">
                  <a:moveTo>
                    <a:pt x="0" y="0"/>
                  </a:moveTo>
                  <a:lnTo>
                    <a:pt x="11417717" y="0"/>
                  </a:lnTo>
                  <a:lnTo>
                    <a:pt x="11417717" y="1567538"/>
                  </a:lnTo>
                  <a:lnTo>
                    <a:pt x="0" y="1567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1417717" cy="15675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9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85896" y="3282613"/>
            <a:ext cx="8098047" cy="483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Модуль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ний підхід до побудови інтерфейсу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Розділення UI на незалежні блоки з власною логікою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Ієрархічна структура від простих до складних компонентів</a:t>
            </a:r>
          </a:p>
          <a:p>
            <a:pPr algn="l" marL="647703" indent="-323852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Інкапсуляція функціональності в окремих модулях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DAGp4-utE58</dc:identifier>
  <dcterms:modified xsi:type="dcterms:W3CDTF">2011-08-01T06:04:30Z</dcterms:modified>
  <cp:revision>1</cp:revision>
  <dc:title>2025_Б_ПІ_ПЗПІ-21-4_Бондаренко_Т_А.potx</dc:title>
</cp:coreProperties>
</file>